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6" r:id="rId10"/>
    <p:sldId id="260" r:id="rId11"/>
    <p:sldId id="267" r:id="rId12"/>
    <p:sldId id="261" r:id="rId13"/>
    <p:sldId id="271" r:id="rId14"/>
    <p:sldId id="262" r:id="rId15"/>
    <p:sldId id="263" r:id="rId16"/>
    <p:sldId id="264" r:id="rId17"/>
    <p:sldId id="265" r:id="rId18"/>
    <p:sldId id="268" r:id="rId19"/>
    <p:sldId id="269" r:id="rId20"/>
    <p:sldId id="270" r:id="rId2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TITLE SLIDE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026" name="Picture 2" descr="Picture Composition | English Grammar | iKen | iKenedu | iKenApp - YouTube">
            <a:extLst>
              <a:ext uri="{FF2B5EF4-FFF2-40B4-BE49-F238E27FC236}">
                <a16:creationId xmlns:a16="http://schemas.microsoft.com/office/drawing/2014/main" id="{87E368DF-E805-4F24-8017-87A36A181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7" b="1117"/>
          <a:stretch/>
        </p:blipFill>
        <p:spPr bwMode="auto">
          <a:xfrm>
            <a:off x="4861560" y="2347970"/>
            <a:ext cx="5516880" cy="4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62A09AF-5147-4D15-B632-FE9074F5F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b="5614"/>
          <a:stretch/>
        </p:blipFill>
        <p:spPr bwMode="auto">
          <a:xfrm>
            <a:off x="571575" y="1957386"/>
            <a:ext cx="8572425" cy="73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8E9B424-9319-4436-A7F7-185DF28E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666" y="3214982"/>
            <a:ext cx="7237334" cy="45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53070" y="3278426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DBC02AF-C41F-44CC-B171-692A6E005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76" y="2208848"/>
            <a:ext cx="8633459" cy="61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962E90D-3BA0-4C42-B8B3-918B0267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135" y="1125683"/>
            <a:ext cx="6873240" cy="80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6915608-78E0-41AB-97FC-0B613759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74459"/>
            <a:ext cx="8722844" cy="67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ED6877F-2C07-4326-99DE-ADC5D333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30" y="1620625"/>
            <a:ext cx="9121139" cy="70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0317-FD7D-4777-A863-0010AABC8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2A59C-6D89-45C6-B030-36AF49C3D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33877" y="4460875"/>
            <a:ext cx="13202717" cy="17526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6684F-B0B1-4ECB-9737-9B16F0EF64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12290" name="Picture 2" descr="Primary 1 English composition model sample">
            <a:extLst>
              <a:ext uri="{FF2B5EF4-FFF2-40B4-BE49-F238E27FC236}">
                <a16:creationId xmlns:a16="http://schemas.microsoft.com/office/drawing/2014/main" id="{079F179B-F746-47F0-BBED-BA90BA78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87"/>
            <a:ext cx="16885920" cy="100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6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AA0F-6790-4C0F-9DB1-E58DE59A0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3C525-939A-47BF-8627-4485F71B83EB}"/>
              </a:ext>
            </a:extLst>
          </p:cNvPr>
          <p:cNvSpPr txBox="1"/>
          <p:nvPr/>
        </p:nvSpPr>
        <p:spPr>
          <a:xfrm>
            <a:off x="502922" y="2199025"/>
            <a:ext cx="9144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4400" b="1" i="0" cap="all" dirty="0">
                <a:solidFill>
                  <a:srgbClr val="FF0000"/>
                </a:solidFill>
                <a:effectLst/>
                <a:latin typeface="Roboto Slab"/>
              </a:rPr>
              <a:t>E FOR EMOTIONS</a:t>
            </a:r>
          </a:p>
          <a:p>
            <a:pPr algn="l" fontAlgn="base"/>
            <a:r>
              <a:rPr lang="en-US" sz="44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Now that the entire story is complete. The emotions (feelings) of the main character can be inserted to complete the story.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16A3528-7577-43D3-A919-0F72BB9E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960" y="87821"/>
            <a:ext cx="7787640" cy="101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D4A21-E429-49B5-BB0D-8D4D0134CB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1028" name="Picture 4" descr="Thank You HD Stock Images | Shutterstock">
            <a:extLst>
              <a:ext uri="{FF2B5EF4-FFF2-40B4-BE49-F238E27FC236}">
                <a16:creationId xmlns:a16="http://schemas.microsoft.com/office/drawing/2014/main" id="{360FE586-25B5-4426-81ED-34F2CB383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4" b="13121"/>
          <a:stretch/>
        </p:blipFill>
        <p:spPr bwMode="auto">
          <a:xfrm>
            <a:off x="4148138" y="1602105"/>
            <a:ext cx="8912542" cy="57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8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FD4E5C-0358-4C28-BC72-53E70B828DA8}"/>
              </a:ext>
            </a:extLst>
          </p:cNvPr>
          <p:cNvSpPr txBox="1"/>
          <p:nvPr/>
        </p:nvSpPr>
        <p:spPr>
          <a:xfrm>
            <a:off x="2864419" y="1154549"/>
            <a:ext cx="91440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FF0000"/>
                </a:solidFill>
                <a:effectLst/>
                <a:latin typeface="Google Sans"/>
              </a:rPr>
              <a:t>3 steps to start a Primary 2 picture composition</a:t>
            </a:r>
            <a:endParaRPr lang="en-US" sz="4400" b="0" i="0" dirty="0">
              <a:solidFill>
                <a:srgbClr val="FF0000"/>
              </a:solidFill>
              <a:effectLst/>
              <a:latin typeface="Google Sans"/>
            </a:endParaRPr>
          </a:p>
          <a:p>
            <a:pPr algn="l">
              <a:buFont typeface="+mj-lt"/>
              <a:buAutoNum type="arabicPeriod"/>
            </a:pPr>
            <a:r>
              <a:rPr lang="en-US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1 – </a:t>
            </a:r>
            <a:r>
              <a:rPr lang="en-US" sz="44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When did the story take place? a) Look at Picture and think of a realistic day and time that the scene could happen. ...</a:t>
            </a:r>
          </a:p>
          <a:p>
            <a:pPr algn="l">
              <a:buFont typeface="+mj-lt"/>
              <a:buAutoNum type="arabicPeriod"/>
            </a:pPr>
            <a:r>
              <a:rPr lang="en-US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2 – </a:t>
            </a:r>
            <a:r>
              <a:rPr lang="en-US" sz="44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Where did the story take place? ...</a:t>
            </a:r>
          </a:p>
          <a:p>
            <a:pPr algn="l">
              <a:buFont typeface="+mj-lt"/>
              <a:buAutoNum type="arabicPeriod"/>
            </a:pPr>
            <a:r>
              <a:rPr lang="en-US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Step 3 – </a:t>
            </a:r>
            <a:r>
              <a:rPr lang="en-US" sz="4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What was the main character doing at the start of the story?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5 steps to write a picture composition for Primary 1 | Creativedge Learning">
            <a:extLst>
              <a:ext uri="{FF2B5EF4-FFF2-40B4-BE49-F238E27FC236}">
                <a16:creationId xmlns:a16="http://schemas.microsoft.com/office/drawing/2014/main" id="{B0208C8F-5261-4C8E-8E0F-9B07C1F2F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t="438" r="-1896" b="-438"/>
          <a:stretch/>
        </p:blipFill>
        <p:spPr bwMode="auto">
          <a:xfrm>
            <a:off x="2038996" y="1131253"/>
            <a:ext cx="6905475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F82C5F-001B-43AB-98B9-4E406A1345C2}"/>
              </a:ext>
            </a:extLst>
          </p:cNvPr>
          <p:cNvSpPr txBox="1"/>
          <p:nvPr/>
        </p:nvSpPr>
        <p:spPr>
          <a:xfrm>
            <a:off x="8715623" y="2662328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600" b="0" i="0" dirty="0">
                <a:solidFill>
                  <a:srgbClr val="6A7D87"/>
                </a:solidFill>
                <a:effectLst/>
                <a:latin typeface="Open Sans" panose="020B0604020202020204" pitchFamily="34" charset="0"/>
              </a:rPr>
              <a:t>The first step is to know the story structure </a:t>
            </a:r>
            <a:r>
              <a:rPr lang="en-US" sz="3600" b="0" i="0" dirty="0">
                <a:solidFill>
                  <a:schemeClr val="accent2"/>
                </a:solidFill>
                <a:effectLst/>
                <a:latin typeface="Open Sans" panose="020B0604020202020204" pitchFamily="34" charset="0"/>
              </a:rPr>
              <a:t>– what are the important story elements that each composition must include.</a:t>
            </a:r>
          </a:p>
          <a:p>
            <a:pPr algn="l" fontAlgn="base"/>
            <a:r>
              <a:rPr lang="en-US" sz="3600" b="0" i="0" dirty="0">
                <a:solidFill>
                  <a:srgbClr val="6A7D87"/>
                </a:solidFill>
                <a:effectLst/>
                <a:latin typeface="Open Sans" panose="020B0604020202020204" pitchFamily="34" charset="0"/>
              </a:rPr>
              <a:t>With Primary 1 pupils, the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Open Sans" panose="020B0604020202020204" pitchFamily="34" charset="0"/>
              </a:rPr>
              <a:t>SPACE</a:t>
            </a:r>
            <a:r>
              <a:rPr lang="en-US" sz="3600" b="0" i="0" dirty="0">
                <a:solidFill>
                  <a:srgbClr val="6A7D87"/>
                </a:solidFill>
                <a:effectLst/>
                <a:latin typeface="Open Sans" panose="020B0604020202020204" pitchFamily="34" charset="0"/>
              </a:rPr>
              <a:t> planning strategy is a simple yet effective planning tool for pupils to understand the planning of story structure.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74" name="Picture 2" descr="5 steps to write a picture composition for Primary 1 | Creativedge Learning">
            <a:extLst>
              <a:ext uri="{FF2B5EF4-FFF2-40B4-BE49-F238E27FC236}">
                <a16:creationId xmlns:a16="http://schemas.microsoft.com/office/drawing/2014/main" id="{A3A3880B-CDDC-45F2-BA96-D5AEB7E1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08" y="2324100"/>
            <a:ext cx="6945181" cy="67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CBF683-3315-4B32-B0D9-F85064291116}"/>
              </a:ext>
            </a:extLst>
          </p:cNvPr>
          <p:cNvSpPr txBox="1"/>
          <p:nvPr/>
        </p:nvSpPr>
        <p:spPr>
          <a:xfrm>
            <a:off x="8534400" y="4389447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Using the ‘W’s , the setting tells the reader the the time (When), place (Where) and main character (Who) of the story.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188EE-8E4D-437C-A72A-6B2F83199CFD}"/>
              </a:ext>
            </a:extLst>
          </p:cNvPr>
          <p:cNvSpPr txBox="1"/>
          <p:nvPr/>
        </p:nvSpPr>
        <p:spPr>
          <a:xfrm>
            <a:off x="4572000" y="4774168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6A7D87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6B66-ECBC-40B1-A62D-2B63FC482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D8364-DB6E-403D-82D9-866B041E45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7C3D4-E1A1-4ACC-9F36-2DD8241AA4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4" descr="5 steps to write a picture composition for Primary 1 | Creativedge Learning">
            <a:extLst>
              <a:ext uri="{FF2B5EF4-FFF2-40B4-BE49-F238E27FC236}">
                <a16:creationId xmlns:a16="http://schemas.microsoft.com/office/drawing/2014/main" id="{84ACB1A3-E10E-4838-9E08-546810491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" y="2130425"/>
            <a:ext cx="8300085" cy="67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FC6143-6A70-4A79-9090-A5716CA31AFD}"/>
              </a:ext>
            </a:extLst>
          </p:cNvPr>
          <p:cNvSpPr txBox="1"/>
          <p:nvPr/>
        </p:nvSpPr>
        <p:spPr>
          <a:xfrm>
            <a:off x="8985885" y="3356848"/>
            <a:ext cx="9144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It is important to understand that composition writing goes beyond picture description.</a:t>
            </a:r>
          </a:p>
          <a:p>
            <a:pPr fontAlgn="base"/>
            <a:r>
              <a:rPr lang="en-US" sz="32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This is the part </a:t>
            </a:r>
            <a:r>
              <a:rPr lang="en-US" sz="3200" dirty="0">
                <a:solidFill>
                  <a:srgbClr val="FF0000"/>
                </a:solidFill>
                <a:latin typeface="Open Sans" panose="020B0606030504020204" pitchFamily="34" charset="0"/>
              </a:rPr>
              <a:t>the child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need to tap on their imagination and see beyond the pictures to form a story.</a:t>
            </a:r>
          </a:p>
          <a:p>
            <a:pPr fontAlgn="base"/>
            <a:r>
              <a:rPr lang="en-US" sz="32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In this case, think of a possible reason that the main character was queuing up.</a:t>
            </a:r>
          </a:p>
        </p:txBody>
      </p:sp>
    </p:spTree>
    <p:extLst>
      <p:ext uri="{BB962C8B-B14F-4D97-AF65-F5344CB8AC3E}">
        <p14:creationId xmlns:p14="http://schemas.microsoft.com/office/powerpoint/2010/main" val="334643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810000" y="3086100"/>
            <a:ext cx="1184413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5 steps to write a picture composition for Primary 1 | Creativedge Learning">
            <a:extLst>
              <a:ext uri="{FF2B5EF4-FFF2-40B4-BE49-F238E27FC236}">
                <a16:creationId xmlns:a16="http://schemas.microsoft.com/office/drawing/2014/main" id="{B0633D21-5FC1-4C26-B38F-811D256C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201871"/>
            <a:ext cx="8471407" cy="64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1329C-3722-45DD-9FB3-6505C8FEA1D1}"/>
              </a:ext>
            </a:extLst>
          </p:cNvPr>
          <p:cNvSpPr txBox="1"/>
          <p:nvPr/>
        </p:nvSpPr>
        <p:spPr>
          <a:xfrm>
            <a:off x="9222994" y="3909754"/>
            <a:ext cx="86078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 purpose leads to an action.</a:t>
            </a:r>
          </a:p>
          <a:p>
            <a:pPr fontAlgn="base"/>
            <a:r>
              <a:rPr lang="en-US" sz="3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This means that when the main character wanted to do something, it will lead to an action happening,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C0F8-3AB9-4D7C-897A-74FD3A32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9D4CB-1CDA-47E9-82F1-72D30E956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16470-1B73-4004-AA89-62E4E44630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4" descr="5 steps to write a picture composition for Primary 1 | Creativedge Learning">
            <a:extLst>
              <a:ext uri="{FF2B5EF4-FFF2-40B4-BE49-F238E27FC236}">
                <a16:creationId xmlns:a16="http://schemas.microsoft.com/office/drawing/2014/main" id="{D0E6140F-9279-464B-BE36-4D27F014E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1" b="6230"/>
          <a:stretch/>
        </p:blipFill>
        <p:spPr bwMode="auto">
          <a:xfrm>
            <a:off x="685800" y="2130425"/>
            <a:ext cx="7772400" cy="614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8DD18-E35F-4445-AD1D-EB4AB886C694}"/>
              </a:ext>
            </a:extLst>
          </p:cNvPr>
          <p:cNvSpPr txBox="1"/>
          <p:nvPr/>
        </p:nvSpPr>
        <p:spPr>
          <a:xfrm>
            <a:off x="8229600" y="3711884"/>
            <a:ext cx="914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 complete story requires a conclusion which tells the reader what happened at the end of the story as well as the lesson learnt.</a:t>
            </a:r>
            <a:endParaRPr lang="en-I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1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Primary 1 English composition topic ">
            <a:extLst>
              <a:ext uri="{FF2B5EF4-FFF2-40B4-BE49-F238E27FC236}">
                <a16:creationId xmlns:a16="http://schemas.microsoft.com/office/drawing/2014/main" id="{C29A2A38-F274-4FD5-A618-9F755FD66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10200" r="529" b="12286"/>
          <a:stretch/>
        </p:blipFill>
        <p:spPr bwMode="auto">
          <a:xfrm>
            <a:off x="2987796" y="579120"/>
            <a:ext cx="11490204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B05A-05EA-47AE-9B8D-665E3193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560" y="2130425"/>
            <a:ext cx="4358640" cy="14700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487E3-8EB8-46F0-BECE-34FBBB15F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2120" y="3886200"/>
            <a:ext cx="2240280" cy="17526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5C425-396D-4B75-BC83-857433A16A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14338" name="Picture 2" descr="Primary 1 composition picture topic &#10;">
            <a:extLst>
              <a:ext uri="{FF2B5EF4-FFF2-40B4-BE49-F238E27FC236}">
                <a16:creationId xmlns:a16="http://schemas.microsoft.com/office/drawing/2014/main" id="{711D6934-1BBB-4E0B-8A6B-F293B9B6E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9747" b="12482"/>
          <a:stretch/>
        </p:blipFill>
        <p:spPr bwMode="auto">
          <a:xfrm>
            <a:off x="2743200" y="1584960"/>
            <a:ext cx="12280582" cy="726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122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Custom</PresentationFormat>
  <Paragraphs>83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</vt:lpstr>
      <vt:lpstr>Calibri</vt:lpstr>
      <vt:lpstr>Cambria</vt:lpstr>
      <vt:lpstr>Google Sans</vt:lpstr>
      <vt:lpstr>Open Sans</vt:lpstr>
      <vt:lpstr>Roboto Slab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NITHYA SNSACD</cp:lastModifiedBy>
  <cp:revision>9</cp:revision>
  <dcterms:created xsi:type="dcterms:W3CDTF">2006-08-16T00:00:00Z</dcterms:created>
  <dcterms:modified xsi:type="dcterms:W3CDTF">2021-07-23T05:23:33Z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